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8" r:id="rId12"/>
    <p:sldId id="279" r:id="rId13"/>
    <p:sldId id="280" r:id="rId14"/>
    <p:sldId id="277" r:id="rId15"/>
    <p:sldId id="281" r:id="rId16"/>
    <p:sldId id="282" r:id="rId17"/>
    <p:sldId id="283" r:id="rId18"/>
    <p:sldId id="285" r:id="rId19"/>
    <p:sldId id="284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7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0A1A5D-5A81-47DB-BE2C-03E0990F0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600200"/>
            <a:ext cx="6858000" cy="19431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D18D89D-FEB0-4064-AD3B-357BF020BC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C08CCA0-7AC9-4458-99BC-25257703B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9985775-DA12-4519-AD4E-BF0D8B5A28A2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7410E7-85CD-46DA-BC17-903832138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CC549DF-D60D-41D0-9ADE-DA8EA16AD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49F1CE1-AE97-4474-A621-9FAA4F63F5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6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A3F95C-774F-4E30-AE17-04AC0612D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A740606-3AD8-42ED-B129-A3DEC06BC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47C616E-EC5D-4161-B871-4DBFA23F1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17A186C-6BE5-484A-94F6-B5CFB1FB3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21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4059D37-F92B-4726-A34B-164AC46F6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EB8A300-DCC2-4DBC-89F3-19460679B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AE01FBC-E1B1-44CF-B5F4-B0621F58B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7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CDE81A-B789-490D-9823-1DCB79555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E3DE41-335B-4255-BD1B-1BD5FD769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1CDC965-EE27-49DE-926C-3E4E5F353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187F107-3B06-47AE-890B-4028A5F72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4E7A224-216B-43E1-A95E-10F95BB0F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5BF9C8F-012F-410C-9624-42ADB56B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81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7FA0CA-376B-46DC-813B-5E5FBFAAC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F1EBA494-E82E-4757-A3C0-955EA65D11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3117C38-1525-4DAA-A6A8-79732457C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F361C5-F126-4C0B-AE3A-2CBA980EF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F4F4485-29FD-4F98-96FC-E5D8DCB98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942FB67-03FB-449E-89B5-DF67F63DA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76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75B5E7-60F9-464C-B174-D06589C57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8484D1-D333-4AE1-BBFC-CD1DEC20F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4A59D6A-B58D-4E95-A396-200C9B9BC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EB437D5-797B-49CA-AD3B-BE3CAF57E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A1F4BFD-DCAB-4FA8-B42C-658D6832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9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DD7D349-5ABD-40CA-91CD-9AC19B7C01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28E4FE5-4CB9-457C-9776-A6FC25BBA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6DF420E-C006-48BA-ACD0-A009889F4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36841BA-4A5C-4F80-82B2-3FE13D1DF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B5348BA-A8D9-4752-9849-D1F480476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6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C2F858-143C-49BF-AC24-DDE5A5694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60709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A1AEBE-8905-4864-B3FD-4CD04946E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A079D8C-B135-4B29-9B74-4C89FD7E531F}"/>
              </a:ext>
            </a:extLst>
          </p:cNvPr>
          <p:cNvSpPr/>
          <p:nvPr userDrawn="1"/>
        </p:nvSpPr>
        <p:spPr>
          <a:xfrm>
            <a:off x="6469380" y="6644640"/>
            <a:ext cx="270000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FF0D1648-B806-40EE-B6E3-7634106F579D}"/>
              </a:ext>
            </a:extLst>
          </p:cNvPr>
          <p:cNvSpPr/>
          <p:nvPr userDrawn="1"/>
        </p:nvSpPr>
        <p:spPr>
          <a:xfrm>
            <a:off x="0" y="-22383"/>
            <a:ext cx="270000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9D45F2DE-3202-46E3-A4DF-1E1F8D2367F3}"/>
              </a:ext>
            </a:extLst>
          </p:cNvPr>
          <p:cNvSpPr/>
          <p:nvPr userDrawn="1"/>
        </p:nvSpPr>
        <p:spPr>
          <a:xfrm rot="16200000">
            <a:off x="5803999" y="3166427"/>
            <a:ext cx="6492875" cy="1600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E4023C-83D7-4B9B-83E0-97AB0F4AC43B}"/>
              </a:ext>
            </a:extLst>
          </p:cNvPr>
          <p:cNvSpPr/>
          <p:nvPr userDrawn="1"/>
        </p:nvSpPr>
        <p:spPr>
          <a:xfrm rot="16200000">
            <a:off x="-3166428" y="3531553"/>
            <a:ext cx="6492875" cy="1600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0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C2F858-143C-49BF-AC24-DDE5A5694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365126"/>
            <a:ext cx="5152904" cy="1325563"/>
          </a:xfrm>
        </p:spPr>
        <p:txBody>
          <a:bodyPr/>
          <a:lstStyle>
            <a:lvl1pPr>
              <a:defRPr b="1">
                <a:solidFill>
                  <a:srgbClr val="60709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A1AEBE-8905-4864-B3FD-4CD04946E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825625"/>
            <a:ext cx="5152904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Рисунок 4">
            <a:extLst>
              <a:ext uri="{FF2B5EF4-FFF2-40B4-BE49-F238E27FC236}">
                <a16:creationId xmlns:a16="http://schemas.microsoft.com/office/drawing/2014/main" xmlns="" id="{8B632DE5-F5F2-4462-94DA-690026333B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24562" y="0"/>
            <a:ext cx="3119438" cy="6858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33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1134973-9603-4EB5-B737-91F29D4CD883}"/>
              </a:ext>
            </a:extLst>
          </p:cNvPr>
          <p:cNvSpPr/>
          <p:nvPr userDrawn="1"/>
        </p:nvSpPr>
        <p:spPr>
          <a:xfrm>
            <a:off x="422910" y="428044"/>
            <a:ext cx="8366760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AAAB7C-7C1B-4105-BE24-F811EBB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60709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ECA37A-4894-4A33-9EBE-8B2E3502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83A43-64E5-4616-89E6-626296516E9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230E9E2-71FB-4D16-B449-EA5254AC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F10A82-3FA8-48BC-A562-4BDCC940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B69BD-07F3-416C-B560-DF49FE6E323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F0D9FAC9-46ED-4B2F-8516-B63FF23543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8650" y="2301875"/>
            <a:ext cx="3671347" cy="156845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Текст 14">
            <a:extLst>
              <a:ext uri="{FF2B5EF4-FFF2-40B4-BE49-F238E27FC236}">
                <a16:creationId xmlns:a16="http://schemas.microsoft.com/office/drawing/2014/main" xmlns="" id="{4413139B-1729-455B-B830-4DAB12D9B2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844005" y="4428024"/>
            <a:ext cx="3659915" cy="135572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2" name="Текст 14">
            <a:extLst>
              <a:ext uri="{FF2B5EF4-FFF2-40B4-BE49-F238E27FC236}">
                <a16:creationId xmlns:a16="http://schemas.microsoft.com/office/drawing/2014/main" xmlns="" id="{222B09F7-7246-4274-A513-9BEACBF61E1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40081" y="4428023"/>
            <a:ext cx="3659916" cy="135572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xmlns="" id="{4B61BE1B-0619-47D5-8D00-1DBE9B7F40B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844005" y="2320617"/>
            <a:ext cx="3705635" cy="15684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8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14E300-70A9-4046-B13A-C580CDF08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60709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2941CF8-4508-43CA-BA33-C0B9ED753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F7B9934-7384-4A83-8B0E-FFF486DDF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4F36D14-7448-4ACB-B1EC-DDDAAA95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43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C2F858-143C-49BF-AC24-DDE5A5694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A1AEBE-8905-4864-B3FD-4CD04946E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2816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6F616B-C814-43CB-9D66-2ACCE175F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8AE93A1-6738-46E4-8F22-EE921A983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C78392C-C9F7-4DEF-AA81-542C2AAC7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0A34EB-7EF1-4575-A605-E6075A63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1F6B72C-E973-4717-9B32-EB861DCB2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71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9AC03E-CC96-46B4-8F06-809941B60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ED83CB0-A9EB-4FCC-AFF1-9C0719455B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2A519CA-8C32-464E-AB8C-C7DAE493BF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9389CDC-954B-4F3C-8708-20D835E73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21DA71-9B62-4B5B-9FC5-8A2FE4CE5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BC5407C-33E1-4753-B9AC-F00DBA808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74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663584-63A5-4369-B563-05FB35552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38BDB9A-93BD-4EBA-9434-1716F8976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C6B4D10-58E3-4843-B773-ACE304291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F791276-15DC-4AAA-A29A-7294AAED51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D984DE98-0C02-460E-AEB8-1FFCF6EE5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AE545B8-BE5D-416A-A9C4-DD9421383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03D84F0-63EB-4F1F-A304-21FC57730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6BA2A66-252D-4BBD-AD7E-3C84EC958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98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569195-B136-450A-9EBB-E4D32554B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C56AFD3-762E-431D-8169-48E9431F22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0B0A7F1-90CF-4B8D-9FE0-9796384F40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5775-DA12-4519-AD4E-BF0D8B5A28A2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22E4D6C-F1D3-4A14-8D0D-B4CCD0AC81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ACE525-741D-45DF-830F-DE1754B074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F1CE1-AE97-4474-A621-9FAA4F63F5A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7"/>
            <a:extLst>
              <a:ext uri="{FF2B5EF4-FFF2-40B4-BE49-F238E27FC236}">
                <a16:creationId xmlns:a16="http://schemas.microsoft.com/office/drawing/2014/main" xmlns="" id="{5B02C175-E080-45D1-9C7B-D1AA06E5A42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95500" y="367393"/>
            <a:ext cx="56832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72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3" r:id="rId4"/>
    <p:sldLayoutId id="2147483661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A24C834-B741-4195-B095-CF0589AF7461}"/>
              </a:ext>
            </a:extLst>
          </p:cNvPr>
          <p:cNvSpPr/>
          <p:nvPr/>
        </p:nvSpPr>
        <p:spPr>
          <a:xfrm>
            <a:off x="0" y="4905829"/>
            <a:ext cx="9144000" cy="1792151"/>
          </a:xfrm>
          <a:prstGeom prst="rect">
            <a:avLst/>
          </a:prstGeom>
          <a:solidFill>
            <a:srgbClr val="60709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A24C834-B741-4195-B095-CF0589AF7461}"/>
              </a:ext>
            </a:extLst>
          </p:cNvPr>
          <p:cNvSpPr/>
          <p:nvPr/>
        </p:nvSpPr>
        <p:spPr>
          <a:xfrm>
            <a:off x="3263" y="1365795"/>
            <a:ext cx="9144000" cy="2819400"/>
          </a:xfrm>
          <a:prstGeom prst="rect">
            <a:avLst/>
          </a:prstGeom>
          <a:solidFill>
            <a:srgbClr val="60709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3F741A-A27B-4CE2-B7D3-79591874A8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457" y="1664678"/>
            <a:ext cx="8469086" cy="1943100"/>
          </a:xfrm>
        </p:spPr>
        <p:txBody>
          <a:bodyPr>
            <a:noAutofit/>
          </a:bodyPr>
          <a:lstStyle/>
          <a:p>
            <a:r>
              <a:rPr lang="ru-RU" sz="4800" dirty="0"/>
              <a:t>Формирование функциональной грамотности</a:t>
            </a:r>
            <a:br>
              <a:rPr lang="ru-RU" sz="4800" dirty="0"/>
            </a:br>
            <a:r>
              <a:rPr lang="ru-RU" sz="4800" dirty="0"/>
              <a:t>на уроках информатики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C2BA5F0-712E-441B-8DC7-1A2DEE33DD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4410" y="5202238"/>
            <a:ext cx="6858000" cy="1655762"/>
          </a:xfrm>
        </p:spPr>
        <p:txBody>
          <a:bodyPr>
            <a:normAutofit/>
          </a:bodyPr>
          <a:lstStyle/>
          <a:p>
            <a:r>
              <a:rPr lang="ru-RU" sz="2800" dirty="0"/>
              <a:t>Учитель информатики МБОУ СОШ №1 </a:t>
            </a:r>
          </a:p>
          <a:p>
            <a:r>
              <a:rPr lang="ru-RU" sz="2800" dirty="0" err="1"/>
              <a:t>им.Г.И.Свердликова</a:t>
            </a:r>
            <a:r>
              <a:rPr lang="ru-RU" sz="2800" dirty="0"/>
              <a:t> </a:t>
            </a:r>
            <a:r>
              <a:rPr lang="ru-RU" sz="2800" dirty="0" err="1"/>
              <a:t>ст.Павловской</a:t>
            </a:r>
            <a:r>
              <a:rPr lang="ru-RU" sz="2800" dirty="0"/>
              <a:t> </a:t>
            </a:r>
          </a:p>
          <a:p>
            <a:r>
              <a:rPr lang="ru-RU" sz="2800" dirty="0" err="1"/>
              <a:t>Шведчиков</a:t>
            </a:r>
            <a:r>
              <a:rPr lang="ru-RU" sz="2800" dirty="0"/>
              <a:t> А.В.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38D3D184-4321-4E38-BE07-42489AB6216D}"/>
              </a:ext>
            </a:extLst>
          </p:cNvPr>
          <p:cNvCxnSpPr>
            <a:cxnSpLocks/>
          </p:cNvCxnSpPr>
          <p:nvPr/>
        </p:nvCxnSpPr>
        <p:spPr>
          <a:xfrm>
            <a:off x="8092440" y="3420000"/>
            <a:ext cx="891540" cy="0"/>
          </a:xfrm>
          <a:prstGeom prst="line">
            <a:avLst/>
          </a:prstGeom>
          <a:ln w="666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D6A11B4B-69CF-4A51-9644-617C8A15784E}"/>
              </a:ext>
            </a:extLst>
          </p:cNvPr>
          <p:cNvCxnSpPr>
            <a:cxnSpLocks/>
          </p:cNvCxnSpPr>
          <p:nvPr/>
        </p:nvCxnSpPr>
        <p:spPr>
          <a:xfrm>
            <a:off x="102870" y="3421380"/>
            <a:ext cx="891540" cy="0"/>
          </a:xfrm>
          <a:prstGeom prst="line">
            <a:avLst/>
          </a:prstGeom>
          <a:ln w="666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65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33" y="1057275"/>
            <a:ext cx="840105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70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161925"/>
            <a:ext cx="8439150" cy="653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58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23" y="898344"/>
            <a:ext cx="8448675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06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03" y="627970"/>
            <a:ext cx="8401050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24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879021"/>
            <a:ext cx="8620125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778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619250"/>
            <a:ext cx="8486775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99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71" y="858930"/>
            <a:ext cx="8266339" cy="5614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1357" y="424543"/>
            <a:ext cx="22206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Задача 2.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63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60" y="1020536"/>
            <a:ext cx="7590430" cy="309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47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17" y="633126"/>
            <a:ext cx="8132092" cy="5026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335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60" y="603151"/>
            <a:ext cx="7417934" cy="597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89957" y="195943"/>
            <a:ext cx="222068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Задача 3.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39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C36DFE7-A785-443A-8C47-5E53293E5B03}"/>
              </a:ext>
            </a:extLst>
          </p:cNvPr>
          <p:cNvSpPr txBox="1"/>
          <p:nvPr/>
        </p:nvSpPr>
        <p:spPr>
          <a:xfrm>
            <a:off x="163286" y="605467"/>
            <a:ext cx="8839199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accent2"/>
                </a:solidFill>
              </a:rPr>
              <a:t>Функциональная грамотность – способность человека вступать в отношения с внешней средой, быстро адаптироваться и функционировать в ней.</a:t>
            </a:r>
          </a:p>
          <a:p>
            <a:pPr algn="r"/>
            <a:r>
              <a:rPr lang="ru-RU" sz="2800" dirty="0">
                <a:solidFill>
                  <a:schemeClr val="accent2"/>
                </a:solidFill>
              </a:rPr>
              <a:t>В.В. Мацкевич, С.А. Крупник</a:t>
            </a:r>
          </a:p>
          <a:p>
            <a:pPr algn="r"/>
            <a:endParaRPr lang="ru-RU" sz="2800" dirty="0">
              <a:solidFill>
                <a:schemeClr val="accent2"/>
              </a:solidFill>
            </a:endParaRPr>
          </a:p>
          <a:p>
            <a:pPr algn="just"/>
            <a:endParaRPr lang="ru-RU" sz="2800" dirty="0">
              <a:solidFill>
                <a:schemeClr val="accent2"/>
              </a:solidFill>
            </a:endParaRPr>
          </a:p>
          <a:p>
            <a:pPr algn="just"/>
            <a:r>
              <a:rPr lang="ru-RU" sz="2800" dirty="0">
                <a:solidFill>
                  <a:schemeClr val="accent2"/>
                </a:solidFill>
              </a:rPr>
              <a:t>Функциональная грамотность – способность человека свободно использовать навыки и умения чтения и письма для получения информации из текста, то есть для его понимания, компрессии, трансформации и т.д. (чтение) и для передачи такой информации в реальном общении (письмо).</a:t>
            </a:r>
          </a:p>
          <a:p>
            <a:pPr algn="r"/>
            <a:r>
              <a:rPr lang="ru-RU" sz="2800" dirty="0">
                <a:solidFill>
                  <a:schemeClr val="accent2"/>
                </a:solidFill>
              </a:rPr>
              <a:t>А. А. Леонтьев </a:t>
            </a:r>
            <a:endParaRPr lang="en-US" sz="2800" dirty="0">
              <a:solidFill>
                <a:schemeClr val="accent2"/>
              </a:solidFill>
            </a:endParaRP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06E17476-810A-473C-839C-F99C2DC7380F}"/>
              </a:ext>
            </a:extLst>
          </p:cNvPr>
          <p:cNvCxnSpPr/>
          <p:nvPr/>
        </p:nvCxnSpPr>
        <p:spPr>
          <a:xfrm>
            <a:off x="3861811" y="6538043"/>
            <a:ext cx="114589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2060357F-DE11-421D-853D-70018423605E}"/>
              </a:ext>
            </a:extLst>
          </p:cNvPr>
          <p:cNvCxnSpPr/>
          <p:nvPr/>
        </p:nvCxnSpPr>
        <p:spPr>
          <a:xfrm>
            <a:off x="4009938" y="2840668"/>
            <a:ext cx="114589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65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193800"/>
            <a:ext cx="8183563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203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100013"/>
            <a:ext cx="7077075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06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07" y="428852"/>
            <a:ext cx="7605712" cy="27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78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233363"/>
            <a:ext cx="8297863" cy="638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1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519113"/>
            <a:ext cx="8401050" cy="581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45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02" y="658360"/>
            <a:ext cx="8389937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891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13" y="696913"/>
            <a:ext cx="6835775" cy="546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1936" y="334736"/>
            <a:ext cx="201657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Задача 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66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63" y="336550"/>
            <a:ext cx="5926137" cy="3644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24" y="3721780"/>
            <a:ext cx="6983413" cy="209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91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3" y="433388"/>
            <a:ext cx="5705475" cy="599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307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8E32E4F7-E96D-4D4B-9BA7-80A1A5CE8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159" y="2"/>
            <a:ext cx="8392886" cy="1198237"/>
          </a:xfrm>
        </p:spPr>
        <p:txBody>
          <a:bodyPr>
            <a:normAutofit/>
          </a:bodyPr>
          <a:lstStyle/>
          <a:p>
            <a:r>
              <a:rPr lang="ru-RU" sz="3200" dirty="0"/>
              <a:t>Функциональная грамотность складывается из: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346260" y="2706452"/>
            <a:ext cx="3812081" cy="722546"/>
            <a:chOff x="461680" y="2706452"/>
            <a:chExt cx="5082774" cy="722546"/>
          </a:xfrm>
        </p:grpSpPr>
        <p:sp>
          <p:nvSpPr>
            <p:cNvPr id="37" name="Текст 8">
              <a:extLst>
                <a:ext uri="{FF2B5EF4-FFF2-40B4-BE49-F238E27FC236}">
                  <a16:creationId xmlns:a16="http://schemas.microsoft.com/office/drawing/2014/main" xmlns="" id="{F075C86B-C075-4CC8-91DF-A2049B89FFCE}"/>
                </a:ext>
              </a:extLst>
            </p:cNvPr>
            <p:cNvSpPr txBox="1">
              <a:spLocks/>
            </p:cNvSpPr>
            <p:nvPr/>
          </p:nvSpPr>
          <p:spPr>
            <a:xfrm>
              <a:off x="1104185" y="2825074"/>
              <a:ext cx="4440269" cy="51816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dirty="0"/>
                <a:t>компьютерная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39" name="Овал 38"/>
            <p:cNvSpPr/>
            <p:nvPr/>
          </p:nvSpPr>
          <p:spPr>
            <a:xfrm>
              <a:off x="461680" y="2706452"/>
              <a:ext cx="926932" cy="7225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336943" y="1504276"/>
            <a:ext cx="3821398" cy="722546"/>
            <a:chOff x="449258" y="1504276"/>
            <a:chExt cx="5095197" cy="722546"/>
          </a:xfrm>
        </p:grpSpPr>
        <p:sp>
          <p:nvSpPr>
            <p:cNvPr id="10" name="Текст 8">
              <a:extLst>
                <a:ext uri="{FF2B5EF4-FFF2-40B4-BE49-F238E27FC236}">
                  <a16:creationId xmlns:a16="http://schemas.microsoft.com/office/drawing/2014/main" xmlns="" id="{F075C86B-C075-4CC8-91DF-A2049B89FFCE}"/>
                </a:ext>
              </a:extLst>
            </p:cNvPr>
            <p:cNvSpPr txBox="1">
              <a:spLocks/>
            </p:cNvSpPr>
            <p:nvPr/>
          </p:nvSpPr>
          <p:spPr>
            <a:xfrm>
              <a:off x="1104186" y="1606469"/>
              <a:ext cx="4440269" cy="51816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dirty="0"/>
                <a:t>общая грамотность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40" name="Овал 39"/>
            <p:cNvSpPr/>
            <p:nvPr/>
          </p:nvSpPr>
          <p:spPr>
            <a:xfrm>
              <a:off x="449258" y="1504276"/>
              <a:ext cx="926932" cy="7225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36944" y="4128589"/>
            <a:ext cx="3830713" cy="722546"/>
            <a:chOff x="436838" y="3869509"/>
            <a:chExt cx="5107617" cy="722546"/>
          </a:xfrm>
        </p:grpSpPr>
        <p:sp>
          <p:nvSpPr>
            <p:cNvPr id="42" name="Текст 8">
              <a:extLst>
                <a:ext uri="{FF2B5EF4-FFF2-40B4-BE49-F238E27FC236}">
                  <a16:creationId xmlns:a16="http://schemas.microsoft.com/office/drawing/2014/main" xmlns="" id="{F075C86B-C075-4CC8-91DF-A2049B89FFCE}"/>
                </a:ext>
              </a:extLst>
            </p:cNvPr>
            <p:cNvSpPr txBox="1">
              <a:spLocks/>
            </p:cNvSpPr>
            <p:nvPr/>
          </p:nvSpPr>
          <p:spPr>
            <a:xfrm>
              <a:off x="1104186" y="3971702"/>
              <a:ext cx="4440269" cy="51816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dirty="0"/>
                <a:t>информационная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41" name="Овал 40"/>
            <p:cNvSpPr/>
            <p:nvPr/>
          </p:nvSpPr>
          <p:spPr>
            <a:xfrm>
              <a:off x="436838" y="3869509"/>
              <a:ext cx="926932" cy="7225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4570232" y="1504276"/>
            <a:ext cx="3811767" cy="722546"/>
            <a:chOff x="462099" y="1504276"/>
            <a:chExt cx="5082356" cy="722546"/>
          </a:xfrm>
        </p:grpSpPr>
        <p:sp>
          <p:nvSpPr>
            <p:cNvPr id="44" name="Текст 8">
              <a:extLst>
                <a:ext uri="{FF2B5EF4-FFF2-40B4-BE49-F238E27FC236}">
                  <a16:creationId xmlns:a16="http://schemas.microsoft.com/office/drawing/2014/main" xmlns="" id="{F075C86B-C075-4CC8-91DF-A2049B89FFCE}"/>
                </a:ext>
              </a:extLst>
            </p:cNvPr>
            <p:cNvSpPr txBox="1">
              <a:spLocks/>
            </p:cNvSpPr>
            <p:nvPr/>
          </p:nvSpPr>
          <p:spPr>
            <a:xfrm>
              <a:off x="1104186" y="1606469"/>
              <a:ext cx="4440269" cy="51816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dirty="0"/>
                <a:t>бытовая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45" name="Овал 44"/>
            <p:cNvSpPr/>
            <p:nvPr/>
          </p:nvSpPr>
          <p:spPr>
            <a:xfrm>
              <a:off x="462099" y="1504276"/>
              <a:ext cx="926932" cy="7225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4560602" y="2722881"/>
            <a:ext cx="3821397" cy="722546"/>
            <a:chOff x="449259" y="1504276"/>
            <a:chExt cx="5095196" cy="722546"/>
          </a:xfrm>
        </p:grpSpPr>
        <p:sp>
          <p:nvSpPr>
            <p:cNvPr id="47" name="Текст 8">
              <a:extLst>
                <a:ext uri="{FF2B5EF4-FFF2-40B4-BE49-F238E27FC236}">
                  <a16:creationId xmlns:a16="http://schemas.microsoft.com/office/drawing/2014/main" xmlns="" id="{F075C86B-C075-4CC8-91DF-A2049B89FFCE}"/>
                </a:ext>
              </a:extLst>
            </p:cNvPr>
            <p:cNvSpPr txBox="1">
              <a:spLocks/>
            </p:cNvSpPr>
            <p:nvPr/>
          </p:nvSpPr>
          <p:spPr>
            <a:xfrm>
              <a:off x="1104186" y="1606469"/>
              <a:ext cx="4440269" cy="51816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dirty="0"/>
                <a:t>коммуникативная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48" name="Овал 47"/>
            <p:cNvSpPr/>
            <p:nvPr/>
          </p:nvSpPr>
          <p:spPr>
            <a:xfrm>
              <a:off x="449259" y="1504276"/>
              <a:ext cx="926932" cy="7225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4570232" y="4128589"/>
            <a:ext cx="3811767" cy="722546"/>
            <a:chOff x="462099" y="1504276"/>
            <a:chExt cx="5082356" cy="722546"/>
          </a:xfrm>
        </p:grpSpPr>
        <p:sp>
          <p:nvSpPr>
            <p:cNvPr id="50" name="Текст 8">
              <a:extLst>
                <a:ext uri="{FF2B5EF4-FFF2-40B4-BE49-F238E27FC236}">
                  <a16:creationId xmlns:a16="http://schemas.microsoft.com/office/drawing/2014/main" xmlns="" id="{F075C86B-C075-4CC8-91DF-A2049B89FFCE}"/>
                </a:ext>
              </a:extLst>
            </p:cNvPr>
            <p:cNvSpPr txBox="1">
              <a:spLocks/>
            </p:cNvSpPr>
            <p:nvPr/>
          </p:nvSpPr>
          <p:spPr>
            <a:xfrm>
              <a:off x="1104186" y="1606469"/>
              <a:ext cx="4440269" cy="51816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dirty="0"/>
                <a:t>правовая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51" name="Овал 50"/>
            <p:cNvSpPr/>
            <p:nvPr/>
          </p:nvSpPr>
          <p:spPr>
            <a:xfrm>
              <a:off x="462099" y="1504276"/>
              <a:ext cx="926932" cy="7225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4206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8E32E4F7-E96D-4D4B-9BA7-80A1A5CE8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66" y="307069"/>
            <a:ext cx="7426778" cy="1325563"/>
          </a:xfrm>
        </p:spPr>
        <p:txBody>
          <a:bodyPr>
            <a:normAutofit/>
          </a:bodyPr>
          <a:lstStyle/>
          <a:p>
            <a:r>
              <a:rPr lang="ru-RU" sz="3200" dirty="0"/>
              <a:t>Основные направления формирования функциональной грамотности: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2345D87-D586-483C-8FF2-5864ADE87ADC}"/>
              </a:ext>
            </a:extLst>
          </p:cNvPr>
          <p:cNvSpPr/>
          <p:nvPr/>
        </p:nvSpPr>
        <p:spPr>
          <a:xfrm rot="16200000">
            <a:off x="649627" y="1566327"/>
            <a:ext cx="1851950" cy="23351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9BC800C-525A-41F8-854B-7DA4857FD801}"/>
              </a:ext>
            </a:extLst>
          </p:cNvPr>
          <p:cNvSpPr/>
          <p:nvPr/>
        </p:nvSpPr>
        <p:spPr>
          <a:xfrm rot="16200000">
            <a:off x="3566020" y="1566327"/>
            <a:ext cx="1851950" cy="2335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EFD3742-E87A-43E3-A475-73A4B2A26B4C}"/>
              </a:ext>
            </a:extLst>
          </p:cNvPr>
          <p:cNvSpPr/>
          <p:nvPr/>
        </p:nvSpPr>
        <p:spPr>
          <a:xfrm rot="16200000">
            <a:off x="649628" y="3744838"/>
            <a:ext cx="1851950" cy="233519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F3219A3-D41D-4A18-9DCA-45FE7682E53C}"/>
              </a:ext>
            </a:extLst>
          </p:cNvPr>
          <p:cNvSpPr/>
          <p:nvPr/>
        </p:nvSpPr>
        <p:spPr>
          <a:xfrm rot="16200000">
            <a:off x="6459844" y="1566327"/>
            <a:ext cx="1851950" cy="233519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екст 8">
            <a:extLst>
              <a:ext uri="{FF2B5EF4-FFF2-40B4-BE49-F238E27FC236}">
                <a16:creationId xmlns:a16="http://schemas.microsoft.com/office/drawing/2014/main" xmlns="" id="{F075C86B-C075-4CC8-91DF-A2049B89FFCE}"/>
              </a:ext>
            </a:extLst>
          </p:cNvPr>
          <p:cNvSpPr txBox="1">
            <a:spLocks/>
          </p:cNvSpPr>
          <p:nvPr/>
        </p:nvSpPr>
        <p:spPr>
          <a:xfrm>
            <a:off x="408006" y="2215761"/>
            <a:ext cx="2335193" cy="10363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/>
              <a:t>математическая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екст 8">
            <a:extLst>
              <a:ext uri="{FF2B5EF4-FFF2-40B4-BE49-F238E27FC236}">
                <a16:creationId xmlns:a16="http://schemas.microsoft.com/office/drawing/2014/main" xmlns="" id="{F075C86B-C075-4CC8-91DF-A2049B89FFCE}"/>
              </a:ext>
            </a:extLst>
          </p:cNvPr>
          <p:cNvSpPr txBox="1">
            <a:spLocks/>
          </p:cNvSpPr>
          <p:nvPr/>
        </p:nvSpPr>
        <p:spPr>
          <a:xfrm>
            <a:off x="3467325" y="2196321"/>
            <a:ext cx="2049341" cy="10363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/>
              <a:t>читательская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5" name="Текст 8">
            <a:extLst>
              <a:ext uri="{FF2B5EF4-FFF2-40B4-BE49-F238E27FC236}">
                <a16:creationId xmlns:a16="http://schemas.microsoft.com/office/drawing/2014/main" xmlns="" id="{F075C86B-C075-4CC8-91DF-A2049B89FFCE}"/>
              </a:ext>
            </a:extLst>
          </p:cNvPr>
          <p:cNvSpPr txBox="1">
            <a:spLocks/>
          </p:cNvSpPr>
          <p:nvPr/>
        </p:nvSpPr>
        <p:spPr>
          <a:xfrm>
            <a:off x="6361149" y="2215760"/>
            <a:ext cx="2049341" cy="10363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/>
              <a:t>глобальные компетенции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9" name="Текст 8">
            <a:extLst>
              <a:ext uri="{FF2B5EF4-FFF2-40B4-BE49-F238E27FC236}">
                <a16:creationId xmlns:a16="http://schemas.microsoft.com/office/drawing/2014/main" xmlns="" id="{F075C86B-C075-4CC8-91DF-A2049B89FFCE}"/>
              </a:ext>
            </a:extLst>
          </p:cNvPr>
          <p:cNvSpPr txBox="1">
            <a:spLocks/>
          </p:cNvSpPr>
          <p:nvPr/>
        </p:nvSpPr>
        <p:spPr>
          <a:xfrm>
            <a:off x="550932" y="4435882"/>
            <a:ext cx="2049341" cy="10363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/>
              <a:t>креативное мышление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DEFD3742-E87A-43E3-A475-73A4B2A26B4C}"/>
              </a:ext>
            </a:extLst>
          </p:cNvPr>
          <p:cNvSpPr/>
          <p:nvPr/>
        </p:nvSpPr>
        <p:spPr>
          <a:xfrm rot="16200000">
            <a:off x="3566020" y="3789192"/>
            <a:ext cx="1851950" cy="233519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екст 8">
            <a:extLst>
              <a:ext uri="{FF2B5EF4-FFF2-40B4-BE49-F238E27FC236}">
                <a16:creationId xmlns:a16="http://schemas.microsoft.com/office/drawing/2014/main" xmlns="" id="{F075C86B-C075-4CC8-91DF-A2049B89FFCE}"/>
              </a:ext>
            </a:extLst>
          </p:cNvPr>
          <p:cNvSpPr txBox="1">
            <a:spLocks/>
          </p:cNvSpPr>
          <p:nvPr/>
        </p:nvSpPr>
        <p:spPr>
          <a:xfrm>
            <a:off x="3467325" y="4438627"/>
            <a:ext cx="2049341" cy="10363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/>
              <a:t>естественно-научная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DEFD3742-E87A-43E3-A475-73A4B2A26B4C}"/>
              </a:ext>
            </a:extLst>
          </p:cNvPr>
          <p:cNvSpPr/>
          <p:nvPr/>
        </p:nvSpPr>
        <p:spPr>
          <a:xfrm rot="16200000">
            <a:off x="6459844" y="3789192"/>
            <a:ext cx="1851950" cy="233519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Текст 8">
            <a:extLst>
              <a:ext uri="{FF2B5EF4-FFF2-40B4-BE49-F238E27FC236}">
                <a16:creationId xmlns:a16="http://schemas.microsoft.com/office/drawing/2014/main" xmlns="" id="{F075C86B-C075-4CC8-91DF-A2049B89FFCE}"/>
              </a:ext>
            </a:extLst>
          </p:cNvPr>
          <p:cNvSpPr txBox="1">
            <a:spLocks/>
          </p:cNvSpPr>
          <p:nvPr/>
        </p:nvSpPr>
        <p:spPr>
          <a:xfrm>
            <a:off x="6361149" y="4438627"/>
            <a:ext cx="2049341" cy="10363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/>
              <a:t>финансовая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88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674014"/>
            <a:ext cx="8409214" cy="4985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602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24" y="307098"/>
            <a:ext cx="8796754" cy="6243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09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30" y="686613"/>
            <a:ext cx="8331200" cy="2350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97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22" y="408062"/>
            <a:ext cx="8352064" cy="599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00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8BE96676-3F95-4A96-80FF-43C907F66A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3860" y="5882763"/>
            <a:ext cx="442734" cy="590312"/>
          </a:xfrm>
          <a:prstGeom prst="rect">
            <a:avLst/>
          </a:prstGeom>
        </p:spPr>
      </p:pic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13F02C5-D91C-41C8-A768-087FD6AD5394}"/>
              </a:ext>
            </a:extLst>
          </p:cNvPr>
          <p:cNvSpPr/>
          <p:nvPr/>
        </p:nvSpPr>
        <p:spPr>
          <a:xfrm rot="16200000">
            <a:off x="-2143949" y="3342189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2693E34A-F2A7-4E9A-9A78-F0DE68BFAC43}"/>
              </a:ext>
            </a:extLst>
          </p:cNvPr>
          <p:cNvSpPr/>
          <p:nvPr/>
        </p:nvSpPr>
        <p:spPr>
          <a:xfrm rot="16200000">
            <a:off x="6826429" y="3342187"/>
            <a:ext cx="4461521" cy="1736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23" y="262165"/>
            <a:ext cx="8056012" cy="605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68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125</Words>
  <Application>Microsoft Office PowerPoint</Application>
  <PresentationFormat>Экран (4:3)</PresentationFormat>
  <Paragraphs>27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Формирование функциональной грамотности на уроках информатики</vt:lpstr>
      <vt:lpstr>Презентация PowerPoint</vt:lpstr>
      <vt:lpstr>Функциональная грамотность складывается из:</vt:lpstr>
      <vt:lpstr>Основные направления формирования функциональной грамотности: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22</cp:revision>
  <dcterms:created xsi:type="dcterms:W3CDTF">2021-12-06T03:54:55Z</dcterms:created>
  <dcterms:modified xsi:type="dcterms:W3CDTF">2022-03-30T14:08:48Z</dcterms:modified>
</cp:coreProperties>
</file>